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7071a86bc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7071a86b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7071a86b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7071a86b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Morality - Iraq war</a:t>
            </a:r>
            <a:endParaRPr/>
          </a:p>
          <a:p>
            <a:pPr indent="0" lvl="0" marL="0" rtl="0" algn="l">
              <a:spcBef>
                <a:spcPts val="0"/>
              </a:spcBef>
              <a:spcAft>
                <a:spcPts val="0"/>
              </a:spcAft>
              <a:buNone/>
            </a:pPr>
            <a:r>
              <a:rPr lang="en"/>
              <a:t>Power- ronal reagan- our way of life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7071a86b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7071a86b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7071a86b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7071a86b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Paris accords- no mention of climate justice or redistribution of power, intricate and worded like religious prose, places it’s faith in technologies that are far from complete, no criticism of infinte growth, corporations, public officials and entrepreneurs making each other rich, activism and protests prevented- with terror attacks as an excuse- surveillance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Laudato si’ - accepts human weakness, limitations, is critical of existent paradigms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Religion the answer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7071a86bc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7071a86bc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441b9c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441b9c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7071a86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7071a86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 read-</a:t>
            </a:r>
            <a:endParaRPr/>
          </a:p>
          <a:p>
            <a:pPr indent="0" lvl="0" marL="0" rtl="0" algn="l">
              <a:spcBef>
                <a:spcPts val="0"/>
              </a:spcBef>
              <a:spcAft>
                <a:spcPts val="0"/>
              </a:spcAft>
              <a:buNone/>
            </a:pPr>
            <a:r>
              <a:rPr lang="en"/>
              <a:t>Multiple intricate counter-intuitive arguments</a:t>
            </a:r>
            <a:endParaRPr/>
          </a:p>
          <a:p>
            <a:pPr indent="0" lvl="0" marL="0" rtl="0" algn="l">
              <a:spcBef>
                <a:spcPts val="0"/>
              </a:spcBef>
              <a:spcAft>
                <a:spcPts val="0"/>
              </a:spcAft>
              <a:buNone/>
            </a:pPr>
            <a:r>
              <a:rPr lang="en"/>
              <a:t>Not statistics based arguments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7071a86b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7071a86b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7071a86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7071a86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Literature and art have shaped culture by reflecting the times</a:t>
            </a:r>
            <a:endParaRPr/>
          </a:p>
          <a:p>
            <a:pPr indent="-298450" lvl="1" marL="914400" rtl="0" algn="l">
              <a:spcBef>
                <a:spcPts val="0"/>
              </a:spcBef>
              <a:spcAft>
                <a:spcPts val="0"/>
              </a:spcAft>
              <a:buSzPts val="1100"/>
              <a:buChar char="○"/>
            </a:pPr>
            <a:r>
              <a:rPr lang="en"/>
              <a:t>Counterculture- Jack Kerbouac’s on the road, ken kesey’s a bird flew over the cuckoo’s nest</a:t>
            </a:r>
            <a:endParaRPr/>
          </a:p>
          <a:p>
            <a:pPr indent="-298450" lvl="1" marL="914400" rtl="0" algn="l">
              <a:spcBef>
                <a:spcPts val="0"/>
              </a:spcBef>
              <a:spcAft>
                <a:spcPts val="0"/>
              </a:spcAft>
              <a:buSzPts val="1100"/>
              <a:buChar char="○"/>
            </a:pPr>
            <a:r>
              <a:rPr lang="en"/>
              <a:t>During revolutions</a:t>
            </a:r>
            <a:endParaRPr/>
          </a:p>
          <a:p>
            <a:pPr indent="-298450" lvl="0" marL="457200" rtl="0" algn="l">
              <a:spcBef>
                <a:spcPts val="0"/>
              </a:spcBef>
              <a:spcAft>
                <a:spcPts val="0"/>
              </a:spcAft>
              <a:buSzPts val="1100"/>
              <a:buChar char="●"/>
            </a:pPr>
            <a:r>
              <a:rPr lang="en"/>
              <a:t>However, climate change is tricky to grasp- especially in the novel</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7071a86b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7071a86b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Certain stories that pervade the popular consciousness have extraordinary events happen in them - arabian knights, jataka tales or the like</a:t>
            </a:r>
            <a:endParaRPr/>
          </a:p>
          <a:p>
            <a:pPr indent="-298450" lvl="0" marL="457200" rtl="0" algn="l">
              <a:spcBef>
                <a:spcPts val="0"/>
              </a:spcBef>
              <a:spcAft>
                <a:spcPts val="0"/>
              </a:spcAft>
              <a:buSzPts val="1100"/>
              <a:buChar char="●"/>
            </a:pPr>
            <a:r>
              <a:rPr lang="en"/>
              <a:t>However, the modern novel strives to push the extraordinary to the background in order to be considered serious fiction- it requires a kind of regularity, a depiction of a kind of bourgeois life</a:t>
            </a:r>
            <a:endParaRPr/>
          </a:p>
          <a:p>
            <a:pPr indent="-298450" lvl="0" marL="457200" rtl="0" algn="l">
              <a:spcBef>
                <a:spcPts val="0"/>
              </a:spcBef>
              <a:spcAft>
                <a:spcPts val="0"/>
              </a:spcAft>
              <a:buSzPts val="1100"/>
              <a:buChar char="●"/>
            </a:pPr>
            <a:r>
              <a:rPr lang="en"/>
              <a:t>Extraordinary events that are even slightly improbable in real life seem extraordinarily unlikely and are frowned upon in fiction- these seem like the a desperate author grasping at straws to move the plot along</a:t>
            </a:r>
            <a:endParaRPr/>
          </a:p>
          <a:p>
            <a:pPr indent="-298450" lvl="0" marL="457200" rtl="0" algn="l">
              <a:spcBef>
                <a:spcPts val="0"/>
              </a:spcBef>
              <a:spcAft>
                <a:spcPts val="0"/>
              </a:spcAft>
              <a:buSzPts val="1100"/>
              <a:buChar char="●"/>
            </a:pPr>
            <a:r>
              <a:rPr lang="en"/>
              <a:t>But  climate change is full of extraordinary events- cyclones in the Arabian sea, 1978 tornado in Delhi which the author encountered, flash floods, hurricanes, wildfires- all of which are hard to feature in a novel without it seeming outlandish</a:t>
            </a:r>
            <a:endParaRPr/>
          </a:p>
          <a:p>
            <a:pPr indent="-298450" lvl="0" marL="457200" rtl="0" algn="l">
              <a:spcBef>
                <a:spcPts val="0"/>
              </a:spcBef>
              <a:spcAft>
                <a:spcPts val="0"/>
              </a:spcAft>
              <a:buSzPts val="1100"/>
              <a:buChar char="●"/>
            </a:pPr>
            <a:r>
              <a:rPr lang="en"/>
              <a:t>This can even be seen in architecture with constructions in Mumbai, Andaman and Nicobar etc. right out near the sea- with little thought for what it can unleash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7071a86b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7071a86b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oceans flooding different continents, same deserts, same wildfires- geological processes happening over years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7071a86b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7071a86b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7071a86b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7071a86b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7071a86b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7071a86b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hyperlink" Target="https://cmglobal.org/en/2017/04/22/earth-day-10-points-laudato-si/" TargetMode="External"/><Relationship Id="rId6" Type="http://schemas.openxmlformats.org/officeDocument/2006/relationships/hyperlink" Target="https://blogs.ei.columbia.edu/2015/12/15/a-guide-to-understanding-the-paris-climate-accord-and-its-implication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blogs.lse.ac.uk/lsereviewofbooks/2017/07/20/book-review-the-great-derangement-climate-change-and-the-unthinkable-by-amitav-ghosh/" TargetMode="External"/><Relationship Id="rId4" Type="http://schemas.openxmlformats.org/officeDocument/2006/relationships/hyperlink" Target="https://www.livemint.com/Leisure/JwugTXAn0AHsGECTWuYZfP/Book-review-The-Great-Derangement-by-Amitav-Ghosh.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gif"/><Relationship Id="rId4" Type="http://schemas.openxmlformats.org/officeDocument/2006/relationships/hyperlink" Target="https://gfycat.com/cheeryenchantedhuia-black-hole-size-comparison-universe-size-comparis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461700" y="324450"/>
            <a:ext cx="51801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The Great Derangement: Climate Change and the Unthinkable</a:t>
            </a:r>
            <a:r>
              <a:rPr lang="en"/>
              <a:t>- Impressions</a:t>
            </a:r>
            <a:endParaRPr/>
          </a:p>
          <a:p>
            <a:pPr indent="0" lvl="0" marL="0" rtl="0" algn="l">
              <a:spcBef>
                <a:spcPts val="0"/>
              </a:spcBef>
              <a:spcAft>
                <a:spcPts val="0"/>
              </a:spcAft>
              <a:buNone/>
            </a:pPr>
            <a:r>
              <a:t/>
            </a:r>
            <a:endParaRPr sz="2800"/>
          </a:p>
          <a:p>
            <a:pPr indent="0" lvl="0" marL="0" rtl="0" algn="l">
              <a:spcBef>
                <a:spcPts val="0"/>
              </a:spcBef>
              <a:spcAft>
                <a:spcPts val="0"/>
              </a:spcAft>
              <a:buNone/>
            </a:pPr>
            <a:r>
              <a:t/>
            </a:r>
            <a:endParaRPr sz="3000"/>
          </a:p>
        </p:txBody>
      </p:sp>
      <p:sp>
        <p:nvSpPr>
          <p:cNvPr id="135" name="Google Shape;135;p13"/>
          <p:cNvSpPr txBox="1"/>
          <p:nvPr>
            <p:ph idx="1" type="subTitle"/>
          </p:nvPr>
        </p:nvSpPr>
        <p:spPr>
          <a:xfrm>
            <a:off x="5294275" y="4173500"/>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Milind Kumar V</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Politics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of the politics of climate change</a:t>
            </a:r>
            <a:endParaRPr/>
          </a:p>
        </p:txBody>
      </p:sp>
      <p:sp>
        <p:nvSpPr>
          <p:cNvPr id="196" name="Google Shape;196;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Politics is increasingly a moral journey and performance centered</a:t>
            </a:r>
            <a:endParaRPr sz="2000"/>
          </a:p>
          <a:p>
            <a:pPr indent="-355600" lvl="0" marL="457200" rtl="0" algn="l">
              <a:spcBef>
                <a:spcPts val="0"/>
              </a:spcBef>
              <a:spcAft>
                <a:spcPts val="0"/>
              </a:spcAft>
              <a:buSzPts val="2000"/>
              <a:buChar char="●"/>
            </a:pPr>
            <a:r>
              <a:rPr lang="en" sz="2000"/>
              <a:t>Divergence between the will of the governed and actual policy</a:t>
            </a:r>
            <a:endParaRPr sz="2000"/>
          </a:p>
          <a:p>
            <a:pPr indent="-342900" lvl="1" marL="914400" rtl="0" algn="l">
              <a:spcBef>
                <a:spcPts val="0"/>
              </a:spcBef>
              <a:spcAft>
                <a:spcPts val="0"/>
              </a:spcAft>
              <a:buSzPts val="1800"/>
              <a:buChar char="○"/>
            </a:pPr>
            <a:r>
              <a:rPr lang="en" sz="1800"/>
              <a:t>Deep state</a:t>
            </a:r>
            <a:endParaRPr sz="1800"/>
          </a:p>
          <a:p>
            <a:pPr indent="-342900" lvl="1" marL="914400" rtl="0" algn="l">
              <a:spcBef>
                <a:spcPts val="0"/>
              </a:spcBef>
              <a:spcAft>
                <a:spcPts val="0"/>
              </a:spcAft>
              <a:buSzPts val="1800"/>
              <a:buChar char="○"/>
            </a:pPr>
            <a:r>
              <a:rPr lang="en" sz="1800"/>
              <a:t>Fossil fuels = power</a:t>
            </a:r>
            <a:endParaRPr sz="1800"/>
          </a:p>
          <a:p>
            <a:pPr indent="-355600" lvl="0" marL="457200" rtl="0" algn="l">
              <a:spcBef>
                <a:spcPts val="0"/>
              </a:spcBef>
              <a:spcAft>
                <a:spcPts val="0"/>
              </a:spcAft>
              <a:buSzPts val="2000"/>
              <a:buChar char="●"/>
            </a:pPr>
            <a:r>
              <a:rPr lang="en" sz="2000"/>
              <a:t>Shift from coal to petroleum: loss of control and leverage</a:t>
            </a:r>
            <a:endParaRPr sz="2000"/>
          </a:p>
          <a:p>
            <a:pPr indent="0" lvl="0" marL="45720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counter intuitive challenges</a:t>
            </a:r>
            <a:endParaRPr/>
          </a:p>
        </p:txBody>
      </p:sp>
      <p:sp>
        <p:nvSpPr>
          <p:cNvPr id="202" name="Google Shape;202;p24"/>
          <p:cNvSpPr txBox="1"/>
          <p:nvPr>
            <p:ph idx="1" type="body"/>
          </p:nvPr>
        </p:nvSpPr>
        <p:spPr>
          <a:xfrm>
            <a:off x="1256700" y="1567550"/>
            <a:ext cx="7038900" cy="291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Problem of commons</a:t>
            </a:r>
            <a:endParaRPr sz="2200"/>
          </a:p>
          <a:p>
            <a:pPr indent="-368300" lvl="0" marL="457200" rtl="0" algn="l">
              <a:spcBef>
                <a:spcPts val="0"/>
              </a:spcBef>
              <a:spcAft>
                <a:spcPts val="0"/>
              </a:spcAft>
              <a:buSzPts val="2200"/>
              <a:buChar char="●"/>
            </a:pPr>
            <a:r>
              <a:rPr lang="en" sz="2200"/>
              <a:t>Moral arguments allow media/opposition to hijack discussion</a:t>
            </a:r>
            <a:endParaRPr sz="2200"/>
          </a:p>
          <a:p>
            <a:pPr indent="-368300" lvl="0" marL="457200" rtl="0" algn="l">
              <a:spcBef>
                <a:spcPts val="0"/>
              </a:spcBef>
              <a:spcAft>
                <a:spcPts val="0"/>
              </a:spcAft>
              <a:buSzPts val="2200"/>
              <a:buChar char="●"/>
            </a:pPr>
            <a:r>
              <a:rPr lang="en" sz="2200"/>
              <a:t>Be the change you wanna be?</a:t>
            </a:r>
            <a:endParaRPr sz="2200"/>
          </a:p>
          <a:p>
            <a:pPr indent="-368300" lvl="0" marL="457200" rtl="0" algn="l">
              <a:spcBef>
                <a:spcPts val="0"/>
              </a:spcBef>
              <a:spcAft>
                <a:spcPts val="0"/>
              </a:spcAft>
              <a:buSzPts val="2200"/>
              <a:buChar char="●"/>
            </a:pPr>
            <a:r>
              <a:rPr lang="en" sz="2200"/>
              <a:t>Global inaction- politics of the armed lifeboat</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931575" y="266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case study</a:t>
            </a:r>
            <a:endParaRPr/>
          </a:p>
        </p:txBody>
      </p:sp>
      <p:sp>
        <p:nvSpPr>
          <p:cNvPr id="208" name="Google Shape;208;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9" name="Google Shape;209;p25"/>
          <p:cNvPicPr preferRelativeResize="0"/>
          <p:nvPr/>
        </p:nvPicPr>
        <p:blipFill>
          <a:blip r:embed="rId3">
            <a:alphaModFix/>
          </a:blip>
          <a:stretch>
            <a:fillRect/>
          </a:stretch>
        </p:blipFill>
        <p:spPr>
          <a:xfrm>
            <a:off x="298400" y="1567563"/>
            <a:ext cx="4160204" cy="3192874"/>
          </a:xfrm>
          <a:prstGeom prst="rect">
            <a:avLst/>
          </a:prstGeom>
          <a:noFill/>
          <a:ln>
            <a:noFill/>
          </a:ln>
        </p:spPr>
      </p:pic>
      <p:pic>
        <p:nvPicPr>
          <p:cNvPr id="210" name="Google Shape;210;p25"/>
          <p:cNvPicPr preferRelativeResize="0"/>
          <p:nvPr/>
        </p:nvPicPr>
        <p:blipFill>
          <a:blip r:embed="rId4">
            <a:alphaModFix/>
          </a:blip>
          <a:stretch>
            <a:fillRect/>
          </a:stretch>
        </p:blipFill>
        <p:spPr>
          <a:xfrm>
            <a:off x="4690300" y="1585738"/>
            <a:ext cx="4101875" cy="3156500"/>
          </a:xfrm>
          <a:prstGeom prst="rect">
            <a:avLst/>
          </a:prstGeom>
          <a:noFill/>
          <a:ln>
            <a:noFill/>
          </a:ln>
        </p:spPr>
      </p:pic>
      <p:sp>
        <p:nvSpPr>
          <p:cNvPr id="211" name="Google Shape;211;p25"/>
          <p:cNvSpPr txBox="1"/>
          <p:nvPr/>
        </p:nvSpPr>
        <p:spPr>
          <a:xfrm>
            <a:off x="4760775" y="4742250"/>
            <a:ext cx="32097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5"/>
              </a:rPr>
              <a:t>Source</a:t>
            </a:r>
            <a:endParaRPr>
              <a:latin typeface="Lato"/>
              <a:ea typeface="Lato"/>
              <a:cs typeface="Lato"/>
              <a:sym typeface="Lato"/>
            </a:endParaRPr>
          </a:p>
        </p:txBody>
      </p:sp>
      <p:sp>
        <p:nvSpPr>
          <p:cNvPr id="212" name="Google Shape;212;p25"/>
          <p:cNvSpPr txBox="1"/>
          <p:nvPr/>
        </p:nvSpPr>
        <p:spPr>
          <a:xfrm>
            <a:off x="396150" y="4713425"/>
            <a:ext cx="1913700" cy="1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6"/>
              </a:rPr>
              <a:t>Source</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223" name="Google Shape;223;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 sz="1100">
                <a:solidFill>
                  <a:srgbClr val="FFFFFF"/>
                </a:solidFill>
              </a:rPr>
              <a:t>Ghosh, Amitav. </a:t>
            </a:r>
            <a:r>
              <a:rPr i="1" lang="en" sz="1100">
                <a:solidFill>
                  <a:srgbClr val="FFFFFF"/>
                </a:solidFill>
              </a:rPr>
              <a:t>The great derangement: Climate change and the unthinkable</a:t>
            </a:r>
            <a:r>
              <a:rPr lang="en" sz="1100">
                <a:solidFill>
                  <a:srgbClr val="FFFFFF"/>
                </a:solidFill>
              </a:rPr>
              <a:t>. Penguin UK, 2018.</a:t>
            </a:r>
            <a:endParaRPr sz="1100">
              <a:solidFill>
                <a:srgbClr val="FFFFFF"/>
              </a:solidFill>
            </a:endParaRPr>
          </a:p>
          <a:p>
            <a:pPr indent="-298450" lvl="0" marL="457200" rtl="0" algn="l">
              <a:spcBef>
                <a:spcPts val="0"/>
              </a:spcBef>
              <a:spcAft>
                <a:spcPts val="0"/>
              </a:spcAft>
              <a:buClr>
                <a:srgbClr val="FFFFFF"/>
              </a:buClr>
              <a:buSzPts val="1100"/>
              <a:buChar char="●"/>
            </a:pPr>
            <a:r>
              <a:rPr lang="en" sz="1100" u="sng">
                <a:solidFill>
                  <a:schemeClr val="hlink"/>
                </a:solidFill>
                <a:hlinkClick r:id="rId3"/>
              </a:rPr>
              <a:t>https://blogs.lse.ac.uk/lsereviewofbooks/2017/07/20/book-review-the-great-derangement-climate-change-and-the-unthinkable-by-amitav-ghosh/</a:t>
            </a:r>
            <a:endParaRPr sz="1100">
              <a:solidFill>
                <a:srgbClr val="FFFFFF"/>
              </a:solidFill>
            </a:endParaRPr>
          </a:p>
          <a:p>
            <a:pPr indent="-298450" lvl="0" marL="457200" rtl="0" algn="l">
              <a:spcBef>
                <a:spcPts val="0"/>
              </a:spcBef>
              <a:spcAft>
                <a:spcPts val="0"/>
              </a:spcAft>
              <a:buClr>
                <a:srgbClr val="FFFFFF"/>
              </a:buClr>
              <a:buSzPts val="1100"/>
              <a:buChar char="●"/>
            </a:pPr>
            <a:r>
              <a:rPr lang="en" sz="1100" u="sng">
                <a:solidFill>
                  <a:schemeClr val="hlink"/>
                </a:solidFill>
                <a:hlinkClick r:id="rId4"/>
              </a:rPr>
              <a:t>https://www.livemint.com/Leisure/JwugTXAn0AHsGECTWuYZfP/Book-review-The-Great-Derangement-by-Amitav-Ghosh.html</a:t>
            </a:r>
            <a:endParaRPr sz="1100">
              <a:solidFill>
                <a:srgbClr val="FFFFFF"/>
              </a:solidFill>
            </a:endParaRPr>
          </a:p>
          <a:p>
            <a:pPr indent="0" lvl="0" marL="457200" rtl="0" algn="l">
              <a:spcBef>
                <a:spcPts val="1600"/>
              </a:spcBef>
              <a:spcAft>
                <a:spcPts val="1600"/>
              </a:spcAft>
              <a:buNone/>
            </a:pPr>
            <a:r>
              <a:t/>
            </a:r>
            <a:endParaRPr sz="11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Non-fiction by Amitav Ghosh</a:t>
            </a:r>
            <a:endParaRPr sz="2200"/>
          </a:p>
          <a:p>
            <a:pPr indent="-368300" lvl="0" marL="457200" rtl="0" algn="l">
              <a:spcBef>
                <a:spcPts val="0"/>
              </a:spcBef>
              <a:spcAft>
                <a:spcPts val="0"/>
              </a:spcAft>
              <a:buSzPts val="2200"/>
              <a:buChar char="●"/>
            </a:pPr>
            <a:r>
              <a:rPr lang="en" sz="2200"/>
              <a:t>A book about climate change</a:t>
            </a:r>
            <a:endParaRPr sz="2200"/>
          </a:p>
          <a:p>
            <a:pPr indent="-368300" lvl="0" marL="457200" rtl="0" algn="l">
              <a:spcBef>
                <a:spcPts val="0"/>
              </a:spcBef>
              <a:spcAft>
                <a:spcPts val="0"/>
              </a:spcAft>
              <a:buSzPts val="2200"/>
              <a:buChar char="●"/>
            </a:pPr>
            <a:r>
              <a:rPr lang="en" sz="2200"/>
              <a:t>Analyzed through the lens of </a:t>
            </a:r>
            <a:endParaRPr sz="2200"/>
          </a:p>
          <a:p>
            <a:pPr indent="-355600" lvl="1" marL="914400" rtl="0" algn="l">
              <a:spcBef>
                <a:spcPts val="0"/>
              </a:spcBef>
              <a:spcAft>
                <a:spcPts val="0"/>
              </a:spcAft>
              <a:buSzPts val="2000"/>
              <a:buChar char="○"/>
            </a:pPr>
            <a:r>
              <a:rPr lang="en" sz="2000"/>
              <a:t>Literature- novel in particular</a:t>
            </a:r>
            <a:endParaRPr sz="2000"/>
          </a:p>
          <a:p>
            <a:pPr indent="-355600" lvl="1" marL="914400" rtl="0" algn="l">
              <a:spcBef>
                <a:spcPts val="0"/>
              </a:spcBef>
              <a:spcAft>
                <a:spcPts val="0"/>
              </a:spcAft>
              <a:buSzPts val="2000"/>
              <a:buChar char="○"/>
            </a:pPr>
            <a:r>
              <a:rPr lang="en" sz="2000"/>
              <a:t>History</a:t>
            </a:r>
            <a:endParaRPr sz="2000"/>
          </a:p>
          <a:p>
            <a:pPr indent="-355600" lvl="1" marL="914400" rtl="0" algn="l">
              <a:spcBef>
                <a:spcPts val="0"/>
              </a:spcBef>
              <a:spcAft>
                <a:spcPts val="0"/>
              </a:spcAft>
              <a:buSzPts val="2000"/>
              <a:buChar char="○"/>
            </a:pPr>
            <a:r>
              <a:rPr lang="en" sz="2000"/>
              <a:t>Politics</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Stories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Great Derangement?</a:t>
            </a:r>
            <a:endParaRPr/>
          </a:p>
        </p:txBody>
      </p:sp>
      <p:sp>
        <p:nvSpPr>
          <p:cNvPr id="152" name="Google Shape;152;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a substantially altered world, when sea-level rise has swallowed the Sundarbans and made cities like Kolkata, New York and Bangkok uninhabitable, when readers and museumgoers turn to the art and literature of our time, will they not look, first, and most urgently, for traces and portents of the altered world of their inheritance? And when they fail to find them, what should they- what can they- do other than to conclude that ours was a time when most forms of art and literature were drawn into the modes of concealment that prevented people from recognizing the realities of their plight? Quite possible then, this era, which so congratulates itself on its self-awareness, will come to be known as the time of the Great Derangement.”</a:t>
            </a:r>
            <a:endParaRPr/>
          </a:p>
        </p:txBody>
      </p:sp>
      <p:sp>
        <p:nvSpPr>
          <p:cNvPr id="153" name="Google Shape;153;p16"/>
          <p:cNvSpPr txBox="1"/>
          <p:nvPr/>
        </p:nvSpPr>
        <p:spPr>
          <a:xfrm>
            <a:off x="1091550" y="3818550"/>
            <a:ext cx="7450800" cy="9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Lato"/>
                <a:ea typeface="Lato"/>
                <a:cs typeface="Lato"/>
                <a:sym typeface="Lato"/>
              </a:rPr>
              <a:t>Why is climate change so elusive?</a:t>
            </a:r>
            <a:endParaRPr sz="36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idx="1" type="body"/>
          </p:nvPr>
        </p:nvSpPr>
        <p:spPr>
          <a:xfrm>
            <a:off x="7173600" y="1424200"/>
            <a:ext cx="1807800" cy="31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17"/>
          <p:cNvPicPr preferRelativeResize="0"/>
          <p:nvPr/>
        </p:nvPicPr>
        <p:blipFill rotWithShape="1">
          <a:blip r:embed="rId3">
            <a:alphaModFix/>
          </a:blip>
          <a:srcRect b="14489" l="0" r="0" t="28036"/>
          <a:stretch/>
        </p:blipFill>
        <p:spPr>
          <a:xfrm>
            <a:off x="0" y="0"/>
            <a:ext cx="9144000" cy="5143500"/>
          </a:xfrm>
          <a:prstGeom prst="rect">
            <a:avLst/>
          </a:prstGeom>
          <a:noFill/>
          <a:ln>
            <a:noFill/>
          </a:ln>
        </p:spPr>
      </p:pic>
      <p:cxnSp>
        <p:nvCxnSpPr>
          <p:cNvPr id="160" name="Google Shape;160;p17"/>
          <p:cNvCxnSpPr/>
          <p:nvPr/>
        </p:nvCxnSpPr>
        <p:spPr>
          <a:xfrm>
            <a:off x="4353475" y="4808525"/>
            <a:ext cx="3422700" cy="24000"/>
          </a:xfrm>
          <a:prstGeom prst="straightConnector1">
            <a:avLst/>
          </a:prstGeom>
          <a:noFill/>
          <a:ln cap="flat" cmpd="sng" w="76200">
            <a:solidFill>
              <a:srgbClr val="FF0000"/>
            </a:solidFill>
            <a:prstDash val="solid"/>
            <a:round/>
            <a:headEnd len="med" w="med" type="none"/>
            <a:tailEnd len="med" w="med" type="none"/>
          </a:ln>
        </p:spPr>
      </p:cxnSp>
      <p:sp>
        <p:nvSpPr>
          <p:cNvPr id="161" name="Google Shape;161;p17"/>
          <p:cNvSpPr txBox="1"/>
          <p:nvPr/>
        </p:nvSpPr>
        <p:spPr>
          <a:xfrm>
            <a:off x="4679325" y="4014575"/>
            <a:ext cx="26829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rgbClr val="FF0000"/>
                </a:solidFill>
                <a:latin typeface="Lato"/>
                <a:ea typeface="Lato"/>
                <a:cs typeface="Lato"/>
                <a:sym typeface="Lato"/>
              </a:rPr>
              <a:t>probability!</a:t>
            </a:r>
            <a:endParaRPr sz="3100">
              <a:solidFill>
                <a:srgbClr val="FF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why is climate change so elusive?</a:t>
            </a:r>
            <a:endParaRPr/>
          </a:p>
        </p:txBody>
      </p:sp>
      <p:sp>
        <p:nvSpPr>
          <p:cNvPr id="167" name="Google Shape;167;p18"/>
          <p:cNvSpPr txBox="1"/>
          <p:nvPr>
            <p:ph idx="1" type="body"/>
          </p:nvPr>
        </p:nvSpPr>
        <p:spPr>
          <a:xfrm>
            <a:off x="5327200" y="1395625"/>
            <a:ext cx="3483300" cy="351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Climate change happens over time and spatial scales that are difficult to capture in the modern novel. </a:t>
            </a:r>
            <a:endParaRPr sz="3000"/>
          </a:p>
        </p:txBody>
      </p:sp>
      <p:pic>
        <p:nvPicPr>
          <p:cNvPr id="168" name="Google Shape;168;p18"/>
          <p:cNvPicPr preferRelativeResize="0"/>
          <p:nvPr/>
        </p:nvPicPr>
        <p:blipFill>
          <a:blip r:embed="rId3">
            <a:alphaModFix/>
          </a:blip>
          <a:stretch>
            <a:fillRect/>
          </a:stretch>
        </p:blipFill>
        <p:spPr>
          <a:xfrm>
            <a:off x="49475" y="1443363"/>
            <a:ext cx="4835675" cy="3416025"/>
          </a:xfrm>
          <a:prstGeom prst="rect">
            <a:avLst/>
          </a:prstGeom>
          <a:noFill/>
          <a:ln>
            <a:noFill/>
          </a:ln>
        </p:spPr>
      </p:pic>
      <p:sp>
        <p:nvSpPr>
          <p:cNvPr id="169" name="Google Shape;169;p18"/>
          <p:cNvSpPr txBox="1"/>
          <p:nvPr/>
        </p:nvSpPr>
        <p:spPr>
          <a:xfrm>
            <a:off x="0" y="4779950"/>
            <a:ext cx="12975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Lato"/>
                <a:ea typeface="Lato"/>
                <a:cs typeface="Lato"/>
                <a:sym typeface="Lato"/>
                <a:hlinkClick r:id="rId4"/>
              </a:rPr>
              <a:t>Source</a:t>
            </a:r>
            <a:endParaRPr sz="900">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idx="1" type="body"/>
          </p:nvPr>
        </p:nvSpPr>
        <p:spPr>
          <a:xfrm>
            <a:off x="1248800" y="2162750"/>
            <a:ext cx="7151100" cy="389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t>Individual moral adventure over stories of the collective.</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History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on Asia	</a:t>
            </a:r>
            <a:endParaRPr/>
          </a:p>
        </p:txBody>
      </p:sp>
      <p:sp>
        <p:nvSpPr>
          <p:cNvPr id="185" name="Google Shape;185;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Lifestyle shifts have accelerated climate change</a:t>
            </a:r>
            <a:endParaRPr sz="2500"/>
          </a:p>
          <a:p>
            <a:pPr indent="-387350" lvl="0" marL="457200" rtl="0" algn="l">
              <a:spcBef>
                <a:spcPts val="0"/>
              </a:spcBef>
              <a:spcAft>
                <a:spcPts val="0"/>
              </a:spcAft>
              <a:buSzPts val="2500"/>
              <a:buChar char="●"/>
            </a:pPr>
            <a:r>
              <a:rPr lang="en" sz="2500"/>
              <a:t>Asia- large and “developing” populations</a:t>
            </a:r>
            <a:endParaRPr sz="2500"/>
          </a:p>
          <a:p>
            <a:pPr indent="-387350" lvl="0" marL="457200" rtl="0" algn="l">
              <a:spcBef>
                <a:spcPts val="0"/>
              </a:spcBef>
              <a:spcAft>
                <a:spcPts val="0"/>
              </a:spcAft>
              <a:buSzPts val="2500"/>
              <a:buChar char="●"/>
            </a:pPr>
            <a:r>
              <a:rPr lang="en" sz="2500"/>
              <a:t>Decolonisation directly affected the shift towards a Carbon economy</a:t>
            </a:r>
            <a:endParaRPr sz="2500"/>
          </a:p>
          <a:p>
            <a:pPr indent="-387350" lvl="0" marL="457200" rtl="0" algn="l">
              <a:spcBef>
                <a:spcPts val="0"/>
              </a:spcBef>
              <a:spcAft>
                <a:spcPts val="0"/>
              </a:spcAft>
              <a:buSzPts val="2500"/>
              <a:buChar char="●"/>
            </a:pPr>
            <a:r>
              <a:rPr lang="en" sz="2500"/>
              <a:t>Climate justice?</a:t>
            </a:r>
            <a:endParaRPr sz="2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